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66" r:id="rId5"/>
    <p:sldId id="267" r:id="rId6"/>
    <p:sldId id="268" r:id="rId7"/>
    <p:sldId id="269" r:id="rId8"/>
    <p:sldId id="270" r:id="rId9"/>
    <p:sldId id="276" r:id="rId10"/>
    <p:sldId id="271" r:id="rId11"/>
    <p:sldId id="272" r:id="rId12"/>
    <p:sldId id="273" r:id="rId13"/>
    <p:sldId id="274" r:id="rId14"/>
    <p:sldId id="27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2.jpeg>
</file>

<file path=ppt/media/image3.jp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11/5/2024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11/5/2024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11/5/2024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11/5/2024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11/5/2024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11/5/2024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11/5/2024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seguridad.prestigia.es/la-importancia-de-actualizar-los-plugins-para-mantener-tu-web/" TargetMode="External"/><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hyperlink" Target="http://testasp.vulnweb.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www.wisc-online.com/learn/computer-science/it-security/itsc815/cross-site-scripting-defined" TargetMode="External"/><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Cross site scripting</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  </a:t>
            </a:r>
            <a:r>
              <a:rPr lang="en-US" sz="1800" b="1" dirty="0">
                <a:solidFill>
                  <a:srgbClr val="FFFFFF"/>
                </a:solidFill>
              </a:rPr>
              <a:t>Prepared By  : Komalkumari SIngh</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991C3-51F2-A322-7A33-9D3019B694EF}"/>
              </a:ext>
            </a:extLst>
          </p:cNvPr>
          <p:cNvSpPr>
            <a:spLocks noGrp="1"/>
          </p:cNvSpPr>
          <p:nvPr>
            <p:ph type="title"/>
          </p:nvPr>
        </p:nvSpPr>
        <p:spPr>
          <a:xfrm>
            <a:off x="1371600" y="685800"/>
            <a:ext cx="9601200" cy="712694"/>
          </a:xfrm>
        </p:spPr>
        <p:txBody>
          <a:bodyPr/>
          <a:lstStyle/>
          <a:p>
            <a:pPr algn="ctr"/>
            <a:r>
              <a:rPr lang="en-IN" b="1" u="sng" dirty="0">
                <a:solidFill>
                  <a:srgbClr val="002060"/>
                </a:solidFill>
              </a:rPr>
              <a:t>PASTING ALL PAYLOADS</a:t>
            </a:r>
          </a:p>
        </p:txBody>
      </p:sp>
      <p:pic>
        <p:nvPicPr>
          <p:cNvPr id="5" name="Content Placeholder 4">
            <a:extLst>
              <a:ext uri="{FF2B5EF4-FFF2-40B4-BE49-F238E27FC236}">
                <a16:creationId xmlns:a16="http://schemas.microsoft.com/office/drawing/2014/main" id="{FFC6FB6A-5808-15CC-9223-FA4D07A63457}"/>
              </a:ext>
            </a:extLst>
          </p:cNvPr>
          <p:cNvPicPr>
            <a:picLocks noGrp="1" noChangeAspect="1"/>
          </p:cNvPicPr>
          <p:nvPr>
            <p:ph idx="1"/>
          </p:nvPr>
        </p:nvPicPr>
        <p:blipFill>
          <a:blip r:embed="rId2"/>
          <a:stretch>
            <a:fillRect/>
          </a:stretch>
        </p:blipFill>
        <p:spPr>
          <a:xfrm>
            <a:off x="1371600" y="1479550"/>
            <a:ext cx="10139082" cy="5100638"/>
          </a:xfrm>
        </p:spPr>
      </p:pic>
    </p:spTree>
    <p:extLst>
      <p:ext uri="{BB962C8B-B14F-4D97-AF65-F5344CB8AC3E}">
        <p14:creationId xmlns:p14="http://schemas.microsoft.com/office/powerpoint/2010/main" val="2672818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3B29-C27B-D38C-D475-AE0B1FAE0347}"/>
              </a:ext>
            </a:extLst>
          </p:cNvPr>
          <p:cNvSpPr>
            <a:spLocks noGrp="1"/>
          </p:cNvSpPr>
          <p:nvPr>
            <p:ph type="title"/>
          </p:nvPr>
        </p:nvSpPr>
        <p:spPr>
          <a:xfrm>
            <a:off x="1371600" y="685800"/>
            <a:ext cx="9601200" cy="694765"/>
          </a:xfrm>
        </p:spPr>
        <p:txBody>
          <a:bodyPr/>
          <a:lstStyle/>
          <a:p>
            <a:pPr algn="ctr"/>
            <a:r>
              <a:rPr lang="en-IN" b="1" u="sng" dirty="0">
                <a:solidFill>
                  <a:srgbClr val="002060"/>
                </a:solidFill>
              </a:rPr>
              <a:t>CONCLUSION</a:t>
            </a:r>
          </a:p>
        </p:txBody>
      </p:sp>
      <p:pic>
        <p:nvPicPr>
          <p:cNvPr id="6" name="Content Placeholder 5">
            <a:extLst>
              <a:ext uri="{FF2B5EF4-FFF2-40B4-BE49-F238E27FC236}">
                <a16:creationId xmlns:a16="http://schemas.microsoft.com/office/drawing/2014/main" id="{88BAA5B7-2F92-2300-BB5F-10738DD8D4FF}"/>
              </a:ext>
            </a:extLst>
          </p:cNvPr>
          <p:cNvPicPr>
            <a:picLocks noGrp="1" noChangeAspect="1"/>
          </p:cNvPicPr>
          <p:nvPr>
            <p:ph sz="half" idx="1"/>
          </p:nvPr>
        </p:nvPicPr>
        <p:blipFill>
          <a:blip r:embed="rId2">
            <a:extLst>
              <a:ext uri="{837473B0-CC2E-450A-ABE3-18F120FF3D39}">
                <a1611:picAttrSrcUrl xmlns:a1611="http://schemas.microsoft.com/office/drawing/2016/11/main" r:id="rId3"/>
              </a:ext>
            </a:extLst>
          </a:blip>
          <a:stretch>
            <a:fillRect/>
          </a:stretch>
        </p:blipFill>
        <p:spPr>
          <a:xfrm>
            <a:off x="1281952" y="1703293"/>
            <a:ext cx="4814048" cy="4365813"/>
          </a:xfrm>
        </p:spPr>
      </p:pic>
      <p:sp>
        <p:nvSpPr>
          <p:cNvPr id="4" name="Content Placeholder 3">
            <a:extLst>
              <a:ext uri="{FF2B5EF4-FFF2-40B4-BE49-F238E27FC236}">
                <a16:creationId xmlns:a16="http://schemas.microsoft.com/office/drawing/2014/main" id="{B6242333-F84F-72A1-F34E-F0E143E5F094}"/>
              </a:ext>
            </a:extLst>
          </p:cNvPr>
          <p:cNvSpPr>
            <a:spLocks noGrp="1"/>
          </p:cNvSpPr>
          <p:nvPr>
            <p:ph sz="half" idx="2"/>
          </p:nvPr>
        </p:nvSpPr>
        <p:spPr>
          <a:xfrm>
            <a:off x="6525403" y="1703293"/>
            <a:ext cx="5065962" cy="4365813"/>
          </a:xfrm>
        </p:spPr>
        <p:txBody>
          <a:bodyPr>
            <a:normAutofit lnSpcReduction="10000"/>
          </a:bodyPr>
          <a:lstStyle/>
          <a:p>
            <a:pPr>
              <a:buFont typeface="Wingdings" panose="05000000000000000000" pitchFamily="2" charset="2"/>
              <a:buChar char="v"/>
            </a:pPr>
            <a:r>
              <a:rPr lang="en-US" dirty="0">
                <a:latin typeface="Aptos Display" panose="020B0004020202020204" pitchFamily="34" charset="0"/>
              </a:rPr>
              <a:t>In conclusion, Cross-Site Scripting (XSS) is a serious vulnerability that can compromise user data, damage trust, and even lead to significant financial and reputational losses. By understanding XSS risks and applying a layered approach to security—through input validation, output encoding, secure cookie practices, and implementing Content Security Policies—developers can protect web applications and their users from malicious attacks. Preventing XSS is a crucial part of modern web security, and with proactive coding practices and regular security audits, organizations can safeguard their applications and maintain user confidence.</a:t>
            </a:r>
            <a:endParaRPr lang="en-IN" dirty="0">
              <a:latin typeface="Aptos Display" panose="020B0004020202020204" pitchFamily="34" charset="0"/>
            </a:endParaRPr>
          </a:p>
        </p:txBody>
      </p:sp>
    </p:spTree>
    <p:extLst>
      <p:ext uri="{BB962C8B-B14F-4D97-AF65-F5344CB8AC3E}">
        <p14:creationId xmlns:p14="http://schemas.microsoft.com/office/powerpoint/2010/main" val="296528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28C3A-0590-2DBD-AE85-5ADAE6D8BE38}"/>
              </a:ext>
            </a:extLst>
          </p:cNvPr>
          <p:cNvSpPr>
            <a:spLocks noGrp="1"/>
          </p:cNvSpPr>
          <p:nvPr>
            <p:ph type="title"/>
          </p:nvPr>
        </p:nvSpPr>
        <p:spPr>
          <a:xfrm>
            <a:off x="1371600" y="685800"/>
            <a:ext cx="9601200" cy="730624"/>
          </a:xfrm>
        </p:spPr>
        <p:txBody>
          <a:bodyPr>
            <a:normAutofit fontScale="90000"/>
          </a:bodyPr>
          <a:lstStyle/>
          <a:p>
            <a:pPr algn="ctr"/>
            <a:r>
              <a:rPr lang="en-IN" b="1" u="sng" dirty="0">
                <a:solidFill>
                  <a:srgbClr val="002060"/>
                </a:solidFill>
              </a:rPr>
              <a:t>CROSS SITE SCRIPTING</a:t>
            </a:r>
            <a:br>
              <a:rPr lang="en-IN" b="1" u="sng" dirty="0">
                <a:solidFill>
                  <a:srgbClr val="002060"/>
                </a:solidFill>
              </a:rPr>
            </a:br>
            <a:br>
              <a:rPr lang="en-IN" b="1" u="sng" dirty="0">
                <a:solidFill>
                  <a:srgbClr val="002060"/>
                </a:solidFill>
              </a:rPr>
            </a:br>
            <a:endParaRPr lang="en-IN" b="1" u="sng" dirty="0">
              <a:solidFill>
                <a:srgbClr val="002060"/>
              </a:solidFill>
            </a:endParaRPr>
          </a:p>
        </p:txBody>
      </p:sp>
      <p:sp>
        <p:nvSpPr>
          <p:cNvPr id="3" name="Content Placeholder 2">
            <a:extLst>
              <a:ext uri="{FF2B5EF4-FFF2-40B4-BE49-F238E27FC236}">
                <a16:creationId xmlns:a16="http://schemas.microsoft.com/office/drawing/2014/main" id="{860A149E-F25F-27E8-5424-1C24E3715E8C}"/>
              </a:ext>
            </a:extLst>
          </p:cNvPr>
          <p:cNvSpPr>
            <a:spLocks noGrp="1"/>
          </p:cNvSpPr>
          <p:nvPr>
            <p:ph sz="half" idx="1"/>
          </p:nvPr>
        </p:nvSpPr>
        <p:spPr>
          <a:xfrm>
            <a:off x="1371600" y="1900519"/>
            <a:ext cx="4447786" cy="2205316"/>
          </a:xfrm>
        </p:spPr>
        <p:txBody>
          <a:bodyPr>
            <a:normAutofit/>
          </a:bodyPr>
          <a:lstStyle/>
          <a:p>
            <a:pPr>
              <a:buFont typeface="Wingdings" panose="05000000000000000000" pitchFamily="2" charset="2"/>
              <a:buChar char="v"/>
            </a:pPr>
            <a:r>
              <a:rPr lang="en-IN" sz="4800" b="1" u="sng" dirty="0">
                <a:solidFill>
                  <a:srgbClr val="002060"/>
                </a:solidFill>
              </a:rPr>
              <a:t>Domain</a:t>
            </a:r>
            <a:r>
              <a:rPr lang="en-IN" sz="4800" b="1" dirty="0">
                <a:solidFill>
                  <a:srgbClr val="FF0000"/>
                </a:solidFill>
              </a:rPr>
              <a:t> </a:t>
            </a:r>
            <a:r>
              <a:rPr lang="en-IN" sz="4800" b="1" dirty="0">
                <a:solidFill>
                  <a:srgbClr val="002060"/>
                </a:solidFill>
              </a:rPr>
              <a:t>:</a:t>
            </a:r>
          </a:p>
          <a:p>
            <a:pPr marL="0" indent="0">
              <a:buNone/>
            </a:pPr>
            <a:r>
              <a:rPr lang="en-IN" sz="4400" b="1" u="sng" dirty="0">
                <a:solidFill>
                  <a:srgbClr val="FF0000"/>
                </a:solidFill>
              </a:rPr>
              <a:t>Vulnweb.com</a:t>
            </a:r>
          </a:p>
        </p:txBody>
      </p:sp>
      <p:sp>
        <p:nvSpPr>
          <p:cNvPr id="4" name="Content Placeholder 3">
            <a:extLst>
              <a:ext uri="{FF2B5EF4-FFF2-40B4-BE49-F238E27FC236}">
                <a16:creationId xmlns:a16="http://schemas.microsoft.com/office/drawing/2014/main" id="{5CF4C780-EB1D-8C9D-E836-0300C1D0D0F7}"/>
              </a:ext>
            </a:extLst>
          </p:cNvPr>
          <p:cNvSpPr>
            <a:spLocks noGrp="1"/>
          </p:cNvSpPr>
          <p:nvPr>
            <p:ph sz="half" idx="2"/>
          </p:nvPr>
        </p:nvSpPr>
        <p:spPr>
          <a:xfrm>
            <a:off x="6525403" y="1900519"/>
            <a:ext cx="4447786" cy="3966881"/>
          </a:xfrm>
        </p:spPr>
        <p:txBody>
          <a:bodyPr>
            <a:normAutofit/>
          </a:bodyPr>
          <a:lstStyle/>
          <a:p>
            <a:pPr>
              <a:buFont typeface="Wingdings" panose="05000000000000000000" pitchFamily="2" charset="2"/>
              <a:buChar char="v"/>
            </a:pPr>
            <a:r>
              <a:rPr lang="en-IN" sz="4800" b="1" u="sng" dirty="0">
                <a:solidFill>
                  <a:srgbClr val="002060"/>
                </a:solidFill>
              </a:rPr>
              <a:t>SUBDOMAIN</a:t>
            </a:r>
            <a:r>
              <a:rPr lang="en-IN" sz="4800" b="1" dirty="0">
                <a:solidFill>
                  <a:srgbClr val="002060"/>
                </a:solidFill>
              </a:rPr>
              <a:t> :</a:t>
            </a:r>
          </a:p>
          <a:p>
            <a:pPr marL="0" indent="0">
              <a:buNone/>
            </a:pPr>
            <a:r>
              <a:rPr lang="en-IN" sz="3600" b="1" u="sng" dirty="0">
                <a:solidFill>
                  <a:srgbClr val="FF0000"/>
                </a:solidFill>
              </a:rPr>
              <a:t>Testasp.vulnweb.com</a:t>
            </a:r>
          </a:p>
        </p:txBody>
      </p:sp>
    </p:spTree>
    <p:extLst>
      <p:ext uri="{BB962C8B-B14F-4D97-AF65-F5344CB8AC3E}">
        <p14:creationId xmlns:p14="http://schemas.microsoft.com/office/powerpoint/2010/main" val="2432751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37E35-D5C4-CFDF-E9CF-F8F633E0184B}"/>
              </a:ext>
            </a:extLst>
          </p:cNvPr>
          <p:cNvSpPr>
            <a:spLocks noGrp="1"/>
          </p:cNvSpPr>
          <p:nvPr>
            <p:ph type="title"/>
          </p:nvPr>
        </p:nvSpPr>
        <p:spPr/>
        <p:txBody>
          <a:bodyPr/>
          <a:lstStyle/>
          <a:p>
            <a:pPr algn="ctr"/>
            <a:r>
              <a:rPr lang="en-IN" b="1" u="sng" dirty="0">
                <a:solidFill>
                  <a:srgbClr val="002060"/>
                </a:solidFill>
              </a:rPr>
              <a:t>STEPS TO REPRODUCE</a:t>
            </a:r>
          </a:p>
        </p:txBody>
      </p:sp>
      <p:sp>
        <p:nvSpPr>
          <p:cNvPr id="3" name="Content Placeholder 2">
            <a:extLst>
              <a:ext uri="{FF2B5EF4-FFF2-40B4-BE49-F238E27FC236}">
                <a16:creationId xmlns:a16="http://schemas.microsoft.com/office/drawing/2014/main" id="{4AD132AC-3B34-8B76-9E1A-3CEEA9246D98}"/>
              </a:ext>
            </a:extLst>
          </p:cNvPr>
          <p:cNvSpPr>
            <a:spLocks noGrp="1"/>
          </p:cNvSpPr>
          <p:nvPr>
            <p:ph idx="1"/>
          </p:nvPr>
        </p:nvSpPr>
        <p:spPr/>
        <p:txBody>
          <a:bodyPr/>
          <a:lstStyle/>
          <a:p>
            <a:pPr>
              <a:buFont typeface="Wingdings" panose="05000000000000000000" pitchFamily="2" charset="2"/>
              <a:buChar char="Ø"/>
            </a:pPr>
            <a:r>
              <a:rPr lang="en-IN" b="1" dirty="0"/>
              <a:t>Visit </a:t>
            </a:r>
            <a:r>
              <a:rPr lang="en-IN" b="1" dirty="0">
                <a:hlinkClick r:id="rId2"/>
              </a:rPr>
              <a:t>http://testasp.vulnweb.com/</a:t>
            </a:r>
            <a:endParaRPr lang="en-IN" b="1" dirty="0"/>
          </a:p>
          <a:p>
            <a:pPr>
              <a:buFont typeface="Wingdings" panose="05000000000000000000" pitchFamily="2" charset="2"/>
              <a:buChar char="Ø"/>
            </a:pPr>
            <a:r>
              <a:rPr lang="en-IN" b="1" dirty="0"/>
              <a:t>On the top menu you will find a search option.</a:t>
            </a:r>
          </a:p>
          <a:p>
            <a:pPr>
              <a:buFont typeface="Wingdings" panose="05000000000000000000" pitchFamily="2" charset="2"/>
              <a:buChar char="Ø"/>
            </a:pPr>
            <a:r>
              <a:rPr lang="en-IN" b="1" dirty="0"/>
              <a:t>Click on it and you will be prompted with the search box.</a:t>
            </a:r>
          </a:p>
          <a:p>
            <a:pPr>
              <a:buFont typeface="Wingdings" panose="05000000000000000000" pitchFamily="2" charset="2"/>
              <a:buChar char="Ø"/>
            </a:pPr>
            <a:r>
              <a:rPr lang="en-IN" b="1" dirty="0"/>
              <a:t>You can intercept the request in Burp suite.</a:t>
            </a:r>
          </a:p>
          <a:p>
            <a:pPr>
              <a:buFont typeface="Wingdings" panose="05000000000000000000" pitchFamily="2" charset="2"/>
              <a:buChar char="Ø"/>
            </a:pPr>
            <a:r>
              <a:rPr lang="en-IN" b="1" dirty="0"/>
              <a:t>Now you can find different payloads for </a:t>
            </a:r>
            <a:r>
              <a:rPr lang="en-IN" b="1" dirty="0" err="1"/>
              <a:t>xss</a:t>
            </a:r>
            <a:r>
              <a:rPr lang="en-IN" b="1" dirty="0"/>
              <a:t>.</a:t>
            </a:r>
          </a:p>
          <a:p>
            <a:pPr>
              <a:buFont typeface="Wingdings" panose="05000000000000000000" pitchFamily="2" charset="2"/>
              <a:buChar char="Ø"/>
            </a:pPr>
            <a:r>
              <a:rPr lang="en-IN" b="1" dirty="0"/>
              <a:t>Send the Request to  intruder and paste all the payloads.</a:t>
            </a:r>
          </a:p>
          <a:p>
            <a:pPr>
              <a:buFont typeface="Wingdings" panose="05000000000000000000" pitchFamily="2" charset="2"/>
              <a:buChar char="Ø"/>
            </a:pPr>
            <a:r>
              <a:rPr lang="en-IN" b="1" dirty="0"/>
              <a:t>Try to find a successful payload for </a:t>
            </a:r>
            <a:r>
              <a:rPr lang="en-IN" b="1" dirty="0" err="1"/>
              <a:t>xss</a:t>
            </a:r>
            <a:r>
              <a:rPr lang="en-IN" b="1" dirty="0"/>
              <a:t>.</a:t>
            </a:r>
          </a:p>
          <a:p>
            <a:pPr>
              <a:buFont typeface="Wingdings" panose="05000000000000000000" pitchFamily="2" charset="2"/>
              <a:buChar char="Ø"/>
            </a:pPr>
            <a:r>
              <a:rPr lang="en-IN" b="1" dirty="0"/>
              <a:t>Prepare a report for it.</a:t>
            </a:r>
          </a:p>
        </p:txBody>
      </p:sp>
    </p:spTree>
    <p:extLst>
      <p:ext uri="{BB962C8B-B14F-4D97-AF65-F5344CB8AC3E}">
        <p14:creationId xmlns:p14="http://schemas.microsoft.com/office/powerpoint/2010/main" val="23215584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FC105-8781-3FC1-C997-A47F112CC04B}"/>
              </a:ext>
            </a:extLst>
          </p:cNvPr>
          <p:cNvSpPr>
            <a:spLocks noGrp="1"/>
          </p:cNvSpPr>
          <p:nvPr>
            <p:ph type="title"/>
          </p:nvPr>
        </p:nvSpPr>
        <p:spPr>
          <a:xfrm>
            <a:off x="1371600" y="685800"/>
            <a:ext cx="9601200" cy="703729"/>
          </a:xfrm>
        </p:spPr>
        <p:txBody>
          <a:bodyPr/>
          <a:lstStyle/>
          <a:p>
            <a:pPr algn="ctr"/>
            <a:r>
              <a:rPr lang="en-IN" b="1" u="sng" dirty="0">
                <a:solidFill>
                  <a:srgbClr val="002060"/>
                </a:solidFill>
              </a:rPr>
              <a:t>Key Impacts of XSS:</a:t>
            </a:r>
          </a:p>
        </p:txBody>
      </p:sp>
      <p:sp>
        <p:nvSpPr>
          <p:cNvPr id="3" name="Content Placeholder 2">
            <a:extLst>
              <a:ext uri="{FF2B5EF4-FFF2-40B4-BE49-F238E27FC236}">
                <a16:creationId xmlns:a16="http://schemas.microsoft.com/office/drawing/2014/main" id="{E0613F80-76B5-FF64-8529-238A8C87EB97}"/>
              </a:ext>
            </a:extLst>
          </p:cNvPr>
          <p:cNvSpPr>
            <a:spLocks noGrp="1"/>
          </p:cNvSpPr>
          <p:nvPr>
            <p:ph sz="half" idx="1"/>
          </p:nvPr>
        </p:nvSpPr>
        <p:spPr>
          <a:xfrm>
            <a:off x="1371600" y="1550894"/>
            <a:ext cx="4447786" cy="5181599"/>
          </a:xfrm>
        </p:spPr>
        <p:txBody>
          <a:bodyPr/>
          <a:lstStyle/>
          <a:p>
            <a:r>
              <a:rPr lang="en-US" b="1" dirty="0"/>
              <a:t>Session Hijacking</a:t>
            </a:r>
            <a:r>
              <a:rPr lang="en-US" dirty="0"/>
              <a:t>: Attackers can steal session cookies and impersonate the victim, gaining unauthorized access to their account on the web application.</a:t>
            </a:r>
          </a:p>
          <a:p>
            <a:r>
              <a:rPr lang="en-US" b="1" dirty="0"/>
              <a:t>Data Theft</a:t>
            </a:r>
            <a:r>
              <a:rPr lang="en-US" dirty="0"/>
              <a:t>: XSS can capture sensitive information like usernames, passwords, or financial data entered by users, which can then be sent to the attacker.</a:t>
            </a:r>
          </a:p>
          <a:p>
            <a:r>
              <a:rPr lang="en-US" b="1" dirty="0"/>
              <a:t>Phishing and Social Engineering</a:t>
            </a:r>
            <a:r>
              <a:rPr lang="en-US" dirty="0"/>
              <a:t>: Attackers can craft fake forms or messages, tricking users into entering credentials or other confidential information, believing it’s legitimate.</a:t>
            </a:r>
            <a:endParaRPr lang="en-IN" dirty="0"/>
          </a:p>
        </p:txBody>
      </p:sp>
      <p:sp>
        <p:nvSpPr>
          <p:cNvPr id="4" name="Content Placeholder 3">
            <a:extLst>
              <a:ext uri="{FF2B5EF4-FFF2-40B4-BE49-F238E27FC236}">
                <a16:creationId xmlns:a16="http://schemas.microsoft.com/office/drawing/2014/main" id="{A6258AF5-AC51-152B-82F2-04D84786719D}"/>
              </a:ext>
            </a:extLst>
          </p:cNvPr>
          <p:cNvSpPr>
            <a:spLocks noGrp="1"/>
          </p:cNvSpPr>
          <p:nvPr>
            <p:ph sz="half" idx="2"/>
          </p:nvPr>
        </p:nvSpPr>
        <p:spPr>
          <a:xfrm>
            <a:off x="6525403" y="1550895"/>
            <a:ext cx="4447786" cy="5181598"/>
          </a:xfrm>
        </p:spPr>
        <p:txBody>
          <a:bodyPr/>
          <a:lstStyle/>
          <a:p>
            <a:r>
              <a:rPr lang="en-IN" b="1" dirty="0"/>
              <a:t>Defacement</a:t>
            </a:r>
            <a:r>
              <a:rPr lang="en-IN" dirty="0"/>
              <a:t>:</a:t>
            </a:r>
            <a:r>
              <a:rPr lang="en-US" dirty="0"/>
              <a:t>Malicious scripts can alter the content of the website as viewed by the user, displaying fake or harmful content.</a:t>
            </a:r>
          </a:p>
          <a:p>
            <a:r>
              <a:rPr lang="en-US" b="1" dirty="0"/>
              <a:t>Malware Distribution</a:t>
            </a:r>
            <a:r>
              <a:rPr lang="en-US" dirty="0"/>
              <a:t>: XSS can be used to spread malware, causing the victim's browser to download malicious files or redirect to malicious websites.</a:t>
            </a:r>
          </a:p>
          <a:p>
            <a:r>
              <a:rPr lang="en-US" b="1" dirty="0"/>
              <a:t>Reputation Damage</a:t>
            </a:r>
            <a:r>
              <a:rPr lang="en-US" dirty="0"/>
              <a:t>: If users perceive a site as insecure, they may lose trust in the organization, affecting its reputation and user engagement.</a:t>
            </a:r>
            <a:endParaRPr lang="en-IN" dirty="0"/>
          </a:p>
        </p:txBody>
      </p:sp>
    </p:spTree>
    <p:extLst>
      <p:ext uri="{BB962C8B-B14F-4D97-AF65-F5344CB8AC3E}">
        <p14:creationId xmlns:p14="http://schemas.microsoft.com/office/powerpoint/2010/main" val="2096855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F92B9-31D2-6C02-6EB2-B8D31DAADAA9}"/>
              </a:ext>
            </a:extLst>
          </p:cNvPr>
          <p:cNvSpPr>
            <a:spLocks noGrp="1"/>
          </p:cNvSpPr>
          <p:nvPr>
            <p:ph type="title"/>
          </p:nvPr>
        </p:nvSpPr>
        <p:spPr>
          <a:xfrm>
            <a:off x="1371600" y="685800"/>
            <a:ext cx="9601200" cy="900953"/>
          </a:xfrm>
        </p:spPr>
        <p:txBody>
          <a:bodyPr/>
          <a:lstStyle/>
          <a:p>
            <a:pPr algn="ctr"/>
            <a:r>
              <a:rPr lang="en-IN" b="1" u="sng" dirty="0">
                <a:solidFill>
                  <a:srgbClr val="002060"/>
                </a:solidFill>
              </a:rPr>
              <a:t>MITIGATION OF CROSS SITE SCRIPTING</a:t>
            </a:r>
          </a:p>
        </p:txBody>
      </p:sp>
      <p:pic>
        <p:nvPicPr>
          <p:cNvPr id="6" name="Content Placeholder 5">
            <a:extLst>
              <a:ext uri="{FF2B5EF4-FFF2-40B4-BE49-F238E27FC236}">
                <a16:creationId xmlns:a16="http://schemas.microsoft.com/office/drawing/2014/main" id="{221CA690-3557-8656-8689-67D91303BA73}"/>
              </a:ext>
            </a:extLst>
          </p:cNvPr>
          <p:cNvPicPr>
            <a:picLocks noGrp="1" noChangeAspect="1"/>
          </p:cNvPicPr>
          <p:nvPr>
            <p:ph sz="half" idx="1"/>
          </p:nvPr>
        </p:nvPicPr>
        <p:blipFill>
          <a:blip r:embed="rId2">
            <a:extLst>
              <a:ext uri="{837473B0-CC2E-450A-ABE3-18F120FF3D39}">
                <a1611:picAttrSrcUrl xmlns:a1611="http://schemas.microsoft.com/office/drawing/2016/11/main" r:id="rId3"/>
              </a:ext>
            </a:extLst>
          </a:blip>
          <a:stretch>
            <a:fillRect/>
          </a:stretch>
        </p:blipFill>
        <p:spPr>
          <a:xfrm>
            <a:off x="1371600" y="1905638"/>
            <a:ext cx="4580965" cy="3109321"/>
          </a:xfrm>
        </p:spPr>
      </p:pic>
      <p:sp>
        <p:nvSpPr>
          <p:cNvPr id="4" name="Content Placeholder 3">
            <a:extLst>
              <a:ext uri="{FF2B5EF4-FFF2-40B4-BE49-F238E27FC236}">
                <a16:creationId xmlns:a16="http://schemas.microsoft.com/office/drawing/2014/main" id="{CC353EFC-9029-2900-E0BD-4DE8BC4B501E}"/>
              </a:ext>
            </a:extLst>
          </p:cNvPr>
          <p:cNvSpPr>
            <a:spLocks noGrp="1"/>
          </p:cNvSpPr>
          <p:nvPr>
            <p:ph sz="half" idx="2"/>
          </p:nvPr>
        </p:nvSpPr>
        <p:spPr>
          <a:xfrm>
            <a:off x="6525403" y="1712259"/>
            <a:ext cx="4447786" cy="4155141"/>
          </a:xfrm>
        </p:spPr>
        <p:txBody>
          <a:bodyPr>
            <a:normAutofit/>
          </a:bodyPr>
          <a:lstStyle/>
          <a:p>
            <a:endParaRPr lang="en-US" sz="2400" dirty="0"/>
          </a:p>
          <a:p>
            <a:r>
              <a:rPr lang="en-US" sz="2400" dirty="0"/>
              <a:t>Mitigating Cross-Site Scripting (XSS) involves a combination of secure coding practices, proper input validation, output encoding, and security policies</a:t>
            </a:r>
            <a:endParaRPr lang="en-IN" sz="2400" dirty="0"/>
          </a:p>
        </p:txBody>
      </p:sp>
    </p:spTree>
    <p:extLst>
      <p:ext uri="{BB962C8B-B14F-4D97-AF65-F5344CB8AC3E}">
        <p14:creationId xmlns:p14="http://schemas.microsoft.com/office/powerpoint/2010/main" val="2877584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4DFAD-B940-B42F-C8AA-EDFBD98E8FB2}"/>
              </a:ext>
            </a:extLst>
          </p:cNvPr>
          <p:cNvSpPr>
            <a:spLocks noGrp="1"/>
          </p:cNvSpPr>
          <p:nvPr>
            <p:ph type="title"/>
          </p:nvPr>
        </p:nvSpPr>
        <p:spPr>
          <a:xfrm>
            <a:off x="1371600" y="685800"/>
            <a:ext cx="9601200" cy="623047"/>
          </a:xfrm>
        </p:spPr>
        <p:txBody>
          <a:bodyPr>
            <a:normAutofit fontScale="90000"/>
          </a:bodyPr>
          <a:lstStyle/>
          <a:p>
            <a:pPr algn="ctr"/>
            <a:r>
              <a:rPr lang="en-IN" b="1" u="sng" dirty="0">
                <a:solidFill>
                  <a:srgbClr val="002060"/>
                </a:solidFill>
              </a:rPr>
              <a:t>KEY STRATEGIES OF XSS</a:t>
            </a:r>
          </a:p>
        </p:txBody>
      </p:sp>
      <p:sp>
        <p:nvSpPr>
          <p:cNvPr id="3" name="Content Placeholder 2">
            <a:extLst>
              <a:ext uri="{FF2B5EF4-FFF2-40B4-BE49-F238E27FC236}">
                <a16:creationId xmlns:a16="http://schemas.microsoft.com/office/drawing/2014/main" id="{085D7867-653F-CFEE-0C81-E1F8E72FDB7D}"/>
              </a:ext>
            </a:extLst>
          </p:cNvPr>
          <p:cNvSpPr>
            <a:spLocks noGrp="1"/>
          </p:cNvSpPr>
          <p:nvPr>
            <p:ph sz="half" idx="1"/>
          </p:nvPr>
        </p:nvSpPr>
        <p:spPr>
          <a:xfrm>
            <a:off x="1004047" y="1407459"/>
            <a:ext cx="5091953" cy="5082988"/>
          </a:xfrm>
        </p:spPr>
        <p:txBody>
          <a:bodyPr>
            <a:normAutofit lnSpcReduction="10000"/>
          </a:bodyPr>
          <a:lstStyle/>
          <a:p>
            <a:pPr>
              <a:buFont typeface="Wingdings" panose="05000000000000000000" pitchFamily="2" charset="2"/>
              <a:buChar char="v"/>
            </a:pPr>
            <a:r>
              <a:rPr lang="en-IN" b="1" u="sng" dirty="0">
                <a:solidFill>
                  <a:srgbClr val="0070C0"/>
                </a:solidFill>
              </a:rPr>
              <a:t>Input Validation:</a:t>
            </a:r>
          </a:p>
          <a:p>
            <a:pPr marL="457200" indent="-457200">
              <a:buFont typeface="+mj-lt"/>
              <a:buAutoNum type="arabicPeriod"/>
            </a:pPr>
            <a:r>
              <a:rPr lang="en-IN" b="1" dirty="0"/>
              <a:t>Sanitize Input</a:t>
            </a:r>
            <a:r>
              <a:rPr lang="en-IN" dirty="0"/>
              <a:t>: </a:t>
            </a:r>
            <a:r>
              <a:rPr lang="en-US" dirty="0"/>
              <a:t>Filter out or sanitize user inputs that could contain malicious scripts before processing.</a:t>
            </a:r>
          </a:p>
          <a:p>
            <a:pPr marL="457200" indent="-457200">
              <a:buFont typeface="+mj-lt"/>
              <a:buAutoNum type="arabicPeriod"/>
            </a:pPr>
            <a:r>
              <a:rPr lang="en-IN" b="1" dirty="0"/>
              <a:t>Whitelist Input</a:t>
            </a:r>
            <a:r>
              <a:rPr lang="en-IN" dirty="0"/>
              <a:t>:</a:t>
            </a:r>
            <a:r>
              <a:rPr lang="en-US" dirty="0"/>
              <a:t>Allow only safe characters and expected data formats, especially for input fields where only specific data is expected (e.g., numbers in a phone number field).</a:t>
            </a:r>
          </a:p>
          <a:p>
            <a:pPr>
              <a:buFont typeface="Wingdings" panose="05000000000000000000" pitchFamily="2" charset="2"/>
              <a:buChar char="v"/>
            </a:pPr>
            <a:r>
              <a:rPr lang="en-IN" b="1" u="sng" dirty="0">
                <a:solidFill>
                  <a:srgbClr val="0070C0"/>
                </a:solidFill>
              </a:rPr>
              <a:t>Content Security Policy (CSP):</a:t>
            </a:r>
          </a:p>
          <a:p>
            <a:pPr marL="0" indent="0">
              <a:buNone/>
            </a:pPr>
            <a:r>
              <a:rPr lang="en-US" b="1" dirty="0"/>
              <a:t>Set a Strict CSP</a:t>
            </a:r>
            <a:r>
              <a:rPr lang="en-US" dirty="0"/>
              <a:t>: Content Security Policy restricts sources of scripts, styles, and other content types that can load on your website. A well-configured CSP can prevent malicious scripts from executing even if they make it onto the page.</a:t>
            </a:r>
            <a:endParaRPr lang="en-IN" b="1" u="sng" dirty="0">
              <a:solidFill>
                <a:srgbClr val="0070C0"/>
              </a:solidFill>
            </a:endParaRPr>
          </a:p>
        </p:txBody>
      </p:sp>
      <p:sp>
        <p:nvSpPr>
          <p:cNvPr id="4" name="Content Placeholder 3">
            <a:extLst>
              <a:ext uri="{FF2B5EF4-FFF2-40B4-BE49-F238E27FC236}">
                <a16:creationId xmlns:a16="http://schemas.microsoft.com/office/drawing/2014/main" id="{DE021B5E-E0EE-C84A-317A-374F70BC12B7}"/>
              </a:ext>
            </a:extLst>
          </p:cNvPr>
          <p:cNvSpPr>
            <a:spLocks noGrp="1"/>
          </p:cNvSpPr>
          <p:nvPr>
            <p:ph sz="half" idx="2"/>
          </p:nvPr>
        </p:nvSpPr>
        <p:spPr>
          <a:xfrm>
            <a:off x="6517340" y="1407459"/>
            <a:ext cx="5244353" cy="5082988"/>
          </a:xfrm>
        </p:spPr>
        <p:txBody>
          <a:bodyPr>
            <a:normAutofit lnSpcReduction="10000"/>
          </a:bodyPr>
          <a:lstStyle/>
          <a:p>
            <a:pPr>
              <a:buFont typeface="Wingdings" panose="05000000000000000000" pitchFamily="2" charset="2"/>
              <a:buChar char="v"/>
            </a:pPr>
            <a:r>
              <a:rPr lang="en-IN" b="1" u="sng" dirty="0">
                <a:solidFill>
                  <a:srgbClr val="0070C0"/>
                </a:solidFill>
              </a:rPr>
              <a:t>Avoid Inline JavaScript:</a:t>
            </a:r>
          </a:p>
          <a:p>
            <a:pPr>
              <a:buFont typeface="Wingdings" panose="05000000000000000000" pitchFamily="2" charset="2"/>
              <a:buChar char="§"/>
            </a:pPr>
            <a:r>
              <a:rPr lang="en-US" dirty="0"/>
              <a:t>Place all JavaScript in external files or at the end of the HTML page to reduce exposure to XSS attacks. This makes it easier to control and audit JavaScript code and implement CSP.</a:t>
            </a:r>
          </a:p>
          <a:p>
            <a:pPr>
              <a:buFont typeface="Wingdings" panose="05000000000000000000" pitchFamily="2" charset="2"/>
              <a:buChar char="v"/>
            </a:pPr>
            <a:r>
              <a:rPr lang="en-US" b="1" u="sng" dirty="0">
                <a:solidFill>
                  <a:srgbClr val="0070C0"/>
                </a:solidFill>
              </a:rPr>
              <a:t>Use Security Libraries and Frameworks:</a:t>
            </a:r>
          </a:p>
          <a:p>
            <a:pPr>
              <a:buFont typeface="Wingdings" panose="05000000000000000000" pitchFamily="2" charset="2"/>
              <a:buChar char="§"/>
            </a:pPr>
            <a:r>
              <a:rPr lang="en-US" dirty="0"/>
              <a:t>Many web frameworks offer templating engines that automatically escape potentially harmful characters (e.g., Django, Flask’s Jinja2, etc.).</a:t>
            </a:r>
          </a:p>
          <a:p>
            <a:pPr>
              <a:buFont typeface="Wingdings" panose="05000000000000000000" pitchFamily="2" charset="2"/>
              <a:buChar char="v"/>
            </a:pPr>
            <a:r>
              <a:rPr lang="en-IN" b="1" u="sng" dirty="0">
                <a:solidFill>
                  <a:srgbClr val="0070C0"/>
                </a:solidFill>
              </a:rPr>
              <a:t>Educate Developers:</a:t>
            </a:r>
          </a:p>
          <a:p>
            <a:pPr>
              <a:buFont typeface="Wingdings" panose="05000000000000000000" pitchFamily="2" charset="2"/>
              <a:buChar char="§"/>
            </a:pPr>
            <a:r>
              <a:rPr lang="en-US" dirty="0"/>
              <a:t>Training on secure coding practices, especially around handling user input and output encoding, is critical in preventing XSS vulnerabilities during development.</a:t>
            </a:r>
            <a:endParaRPr lang="en-IN" b="1" u="sng" dirty="0">
              <a:solidFill>
                <a:srgbClr val="0070C0"/>
              </a:solidFill>
            </a:endParaRPr>
          </a:p>
        </p:txBody>
      </p:sp>
    </p:spTree>
    <p:extLst>
      <p:ext uri="{BB962C8B-B14F-4D97-AF65-F5344CB8AC3E}">
        <p14:creationId xmlns:p14="http://schemas.microsoft.com/office/powerpoint/2010/main" val="1332089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5D057-072D-0DD6-F370-944138F54D64}"/>
              </a:ext>
            </a:extLst>
          </p:cNvPr>
          <p:cNvSpPr>
            <a:spLocks noGrp="1"/>
          </p:cNvSpPr>
          <p:nvPr>
            <p:ph type="title"/>
          </p:nvPr>
        </p:nvSpPr>
        <p:spPr>
          <a:xfrm>
            <a:off x="1371600" y="685800"/>
            <a:ext cx="9601200" cy="649941"/>
          </a:xfrm>
        </p:spPr>
        <p:txBody>
          <a:bodyPr>
            <a:normAutofit fontScale="90000"/>
          </a:bodyPr>
          <a:lstStyle/>
          <a:p>
            <a:pPr algn="ctr"/>
            <a:r>
              <a:rPr lang="en-IN" b="1" u="sng" dirty="0">
                <a:solidFill>
                  <a:srgbClr val="002060"/>
                </a:solidFill>
              </a:rPr>
              <a:t>VISITING THE WEBSITE</a:t>
            </a:r>
          </a:p>
        </p:txBody>
      </p:sp>
      <p:pic>
        <p:nvPicPr>
          <p:cNvPr id="5" name="Content Placeholder 4">
            <a:extLst>
              <a:ext uri="{FF2B5EF4-FFF2-40B4-BE49-F238E27FC236}">
                <a16:creationId xmlns:a16="http://schemas.microsoft.com/office/drawing/2014/main" id="{C3D9035A-9865-7275-089E-39240C91B4F3}"/>
              </a:ext>
            </a:extLst>
          </p:cNvPr>
          <p:cNvPicPr>
            <a:picLocks noGrp="1" noChangeAspect="1"/>
          </p:cNvPicPr>
          <p:nvPr>
            <p:ph idx="1"/>
          </p:nvPr>
        </p:nvPicPr>
        <p:blipFill>
          <a:blip r:embed="rId2"/>
          <a:stretch>
            <a:fillRect/>
          </a:stretch>
        </p:blipFill>
        <p:spPr>
          <a:xfrm>
            <a:off x="1371600" y="1497106"/>
            <a:ext cx="9601200" cy="4870535"/>
          </a:xfrm>
        </p:spPr>
      </p:pic>
    </p:spTree>
    <p:extLst>
      <p:ext uri="{BB962C8B-B14F-4D97-AF65-F5344CB8AC3E}">
        <p14:creationId xmlns:p14="http://schemas.microsoft.com/office/powerpoint/2010/main" val="1551128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7F3CB-C697-B5C0-86CA-08B2FDEA1459}"/>
              </a:ext>
            </a:extLst>
          </p:cNvPr>
          <p:cNvSpPr>
            <a:spLocks noGrp="1"/>
          </p:cNvSpPr>
          <p:nvPr>
            <p:ph type="title"/>
          </p:nvPr>
        </p:nvSpPr>
        <p:spPr>
          <a:xfrm>
            <a:off x="1371600" y="685800"/>
            <a:ext cx="9601200" cy="721659"/>
          </a:xfrm>
        </p:spPr>
        <p:txBody>
          <a:bodyPr/>
          <a:lstStyle/>
          <a:p>
            <a:pPr algn="ctr"/>
            <a:r>
              <a:rPr lang="en-IN" b="1" u="sng" dirty="0">
                <a:solidFill>
                  <a:srgbClr val="002060"/>
                </a:solidFill>
              </a:rPr>
              <a:t>ENTER THE PAYLOAD OF XSS</a:t>
            </a:r>
          </a:p>
        </p:txBody>
      </p:sp>
      <p:pic>
        <p:nvPicPr>
          <p:cNvPr id="5" name="Content Placeholder 4">
            <a:extLst>
              <a:ext uri="{FF2B5EF4-FFF2-40B4-BE49-F238E27FC236}">
                <a16:creationId xmlns:a16="http://schemas.microsoft.com/office/drawing/2014/main" id="{946EE3C8-3336-5036-D3C1-5A1EA56DE9D7}"/>
              </a:ext>
            </a:extLst>
          </p:cNvPr>
          <p:cNvPicPr>
            <a:picLocks noGrp="1" noChangeAspect="1"/>
          </p:cNvPicPr>
          <p:nvPr>
            <p:ph idx="1"/>
          </p:nvPr>
        </p:nvPicPr>
        <p:blipFill>
          <a:blip r:embed="rId2"/>
          <a:stretch>
            <a:fillRect/>
          </a:stretch>
        </p:blipFill>
        <p:spPr>
          <a:xfrm>
            <a:off x="1371600" y="1613647"/>
            <a:ext cx="9601200" cy="4695772"/>
          </a:xfrm>
        </p:spPr>
      </p:pic>
    </p:spTree>
    <p:extLst>
      <p:ext uri="{BB962C8B-B14F-4D97-AF65-F5344CB8AC3E}">
        <p14:creationId xmlns:p14="http://schemas.microsoft.com/office/powerpoint/2010/main" val="238226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0CF73-82B9-5C7D-861C-0AC63BDFC5C9}"/>
              </a:ext>
            </a:extLst>
          </p:cNvPr>
          <p:cNvSpPr>
            <a:spLocks noGrp="1"/>
          </p:cNvSpPr>
          <p:nvPr>
            <p:ph type="title"/>
          </p:nvPr>
        </p:nvSpPr>
        <p:spPr>
          <a:xfrm>
            <a:off x="1371600" y="685800"/>
            <a:ext cx="9601200" cy="703729"/>
          </a:xfrm>
        </p:spPr>
        <p:txBody>
          <a:bodyPr>
            <a:normAutofit fontScale="90000"/>
          </a:bodyPr>
          <a:lstStyle/>
          <a:p>
            <a:pPr algn="ctr"/>
            <a:r>
              <a:rPr lang="en-IN" b="1" u="sng" dirty="0">
                <a:solidFill>
                  <a:srgbClr val="002060"/>
                </a:solidFill>
              </a:rPr>
              <a:t>INTERCEPT THE REQUEST IN BURPSUITE</a:t>
            </a:r>
          </a:p>
        </p:txBody>
      </p:sp>
      <p:pic>
        <p:nvPicPr>
          <p:cNvPr id="5" name="Content Placeholder 4">
            <a:extLst>
              <a:ext uri="{FF2B5EF4-FFF2-40B4-BE49-F238E27FC236}">
                <a16:creationId xmlns:a16="http://schemas.microsoft.com/office/drawing/2014/main" id="{8DA94452-689B-E124-5FC8-4010AF5C1640}"/>
              </a:ext>
            </a:extLst>
          </p:cNvPr>
          <p:cNvPicPr>
            <a:picLocks noGrp="1" noChangeAspect="1"/>
          </p:cNvPicPr>
          <p:nvPr>
            <p:ph idx="1"/>
          </p:nvPr>
        </p:nvPicPr>
        <p:blipFill>
          <a:blip r:embed="rId2"/>
          <a:stretch>
            <a:fillRect/>
          </a:stretch>
        </p:blipFill>
        <p:spPr>
          <a:xfrm>
            <a:off x="1192306" y="1479175"/>
            <a:ext cx="9852212" cy="5216899"/>
          </a:xfrm>
        </p:spPr>
      </p:pic>
    </p:spTree>
    <p:extLst>
      <p:ext uri="{BB962C8B-B14F-4D97-AF65-F5344CB8AC3E}">
        <p14:creationId xmlns:p14="http://schemas.microsoft.com/office/powerpoint/2010/main" val="1100940452"/>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118</TotalTime>
  <Words>618</Words>
  <Application>Microsoft Office PowerPoint</Application>
  <PresentationFormat>Widescreen</PresentationFormat>
  <Paragraphs>44</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 Display</vt:lpstr>
      <vt:lpstr>Arial</vt:lpstr>
      <vt:lpstr>Calibri</vt:lpstr>
      <vt:lpstr>Franklin Gothic Book</vt:lpstr>
      <vt:lpstr>Wingdings</vt:lpstr>
      <vt:lpstr>Crop</vt:lpstr>
      <vt:lpstr>Cross site scripting</vt:lpstr>
      <vt:lpstr>CROSS SITE SCRIPTING  </vt:lpstr>
      <vt:lpstr>STEPS TO REPRODUCE</vt:lpstr>
      <vt:lpstr>Key Impacts of XSS:</vt:lpstr>
      <vt:lpstr>MITIGATION OF CROSS SITE SCRIPTING</vt:lpstr>
      <vt:lpstr>KEY STRATEGIES OF XSS</vt:lpstr>
      <vt:lpstr>VISITING THE WEBSITE</vt:lpstr>
      <vt:lpstr>ENTER THE PAYLOAD OF XSS</vt:lpstr>
      <vt:lpstr>INTERCEPT THE REQUEST IN BURPSUITE</vt:lpstr>
      <vt:lpstr>PASTING ALL PAYLOADS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Divyaprakash singh</dc:creator>
  <cp:lastModifiedBy>Divyaprakash singh</cp:lastModifiedBy>
  <cp:revision>2</cp:revision>
  <dcterms:created xsi:type="dcterms:W3CDTF">2024-11-05T06:46:04Z</dcterms:created>
  <dcterms:modified xsi:type="dcterms:W3CDTF">2024-11-05T08:44:56Z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